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60" r:id="rId5"/>
    <p:sldId id="261" r:id="rId6"/>
    <p:sldId id="262" r:id="rId7"/>
    <p:sldId id="26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59" autoAdjust="0"/>
  </p:normalViewPr>
  <p:slideViewPr>
    <p:cSldViewPr snapToGrid="0">
      <p:cViewPr varScale="1">
        <p:scale>
          <a:sx n="108" d="100"/>
          <a:sy n="108" d="100"/>
        </p:scale>
        <p:origin x="7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EE449-F5D6-4D2F-9987-C8C8A6E46957}" type="datetimeFigureOut">
              <a:rPr lang="en-NZ" smtClean="0"/>
              <a:t>12/07/2018</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DB5AC-D1F9-473E-906D-A861E16A3736}" type="slidenum">
              <a:rPr lang="en-NZ" smtClean="0"/>
              <a:t>‹#›</a:t>
            </a:fld>
            <a:endParaRPr lang="en-NZ" dirty="0"/>
          </a:p>
        </p:txBody>
      </p:sp>
    </p:spTree>
    <p:extLst>
      <p:ext uri="{BB962C8B-B14F-4D97-AF65-F5344CB8AC3E}">
        <p14:creationId xmlns:p14="http://schemas.microsoft.com/office/powerpoint/2010/main" val="266966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3644-4374-4D04-BB18-1E595A8BAC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1E4ACD4-9D3A-451A-8E73-D0A2B3FD0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FAC9115-468E-4299-B0C2-A0E524852E12}"/>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5" name="Footer Placeholder 4">
            <a:extLst>
              <a:ext uri="{FF2B5EF4-FFF2-40B4-BE49-F238E27FC236}">
                <a16:creationId xmlns:a16="http://schemas.microsoft.com/office/drawing/2014/main" id="{C9DE5905-4249-454B-A603-87E1F511A9EB}"/>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96B90DE0-CED5-4B15-9BC4-73C9989A4479}"/>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107992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AE42-5BCA-49AB-9B6D-841D8F132ACE}"/>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91C70FD-D2E3-4923-928E-D3F729AC8B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F17ED8F-A56F-4A3C-9D7D-FB083B60C3F2}"/>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5" name="Footer Placeholder 4">
            <a:extLst>
              <a:ext uri="{FF2B5EF4-FFF2-40B4-BE49-F238E27FC236}">
                <a16:creationId xmlns:a16="http://schemas.microsoft.com/office/drawing/2014/main" id="{F42B7476-0429-4569-AD2D-5D07CFCC7D08}"/>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8C8777FB-A229-44A2-8873-4C2A64B12A85}"/>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160091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A98E00-EA87-4BA0-AF2B-556C0B5EF5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652FC9A-B3E3-449D-85DA-F55CD74CC5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108C94-BDBD-4E67-8EE4-72AC03DA4B6B}"/>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5" name="Footer Placeholder 4">
            <a:extLst>
              <a:ext uri="{FF2B5EF4-FFF2-40B4-BE49-F238E27FC236}">
                <a16:creationId xmlns:a16="http://schemas.microsoft.com/office/drawing/2014/main" id="{F4CD2C23-71A9-4212-8429-B18461E4691D}"/>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50AEE7EE-2789-47EC-A555-DEF8762F2F0C}"/>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137842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0CEB-8C90-49A9-8C74-931D6C0FB83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6B47405-E2B4-4036-BAE1-40C1CD6F23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71EC10E-3B56-42A7-8C31-5DB1B5340820}"/>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5" name="Footer Placeholder 4">
            <a:extLst>
              <a:ext uri="{FF2B5EF4-FFF2-40B4-BE49-F238E27FC236}">
                <a16:creationId xmlns:a16="http://schemas.microsoft.com/office/drawing/2014/main" id="{A1F09A93-42A6-4712-83BB-11938D4DFD51}"/>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E67C6BB0-BAA5-4ABB-BBDE-6B5EF1CD3DC3}"/>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1097133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C8FA-E85F-4C9F-8E2D-8A254524B4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DCB2D66-EECB-48A6-9294-22A16FEB6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131682-7B1E-495E-BAC8-20C6D6EF1210}"/>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5" name="Footer Placeholder 4">
            <a:extLst>
              <a:ext uri="{FF2B5EF4-FFF2-40B4-BE49-F238E27FC236}">
                <a16:creationId xmlns:a16="http://schemas.microsoft.com/office/drawing/2014/main" id="{F1383A3F-E6F9-4FE0-B3D3-039E192A3D39}"/>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02AE4361-0A65-4FEF-8B6F-1004919C822D}"/>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13032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306F-C851-4FDB-91ED-9CEEF09DBA7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DB4ABBF-9A00-43A8-AFDA-9C91936D9F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16DDB98-7CE2-446D-A413-A42FA3AC52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C8896D9-59CA-4664-AFE1-0BAE72CE36D9}"/>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6" name="Footer Placeholder 5">
            <a:extLst>
              <a:ext uri="{FF2B5EF4-FFF2-40B4-BE49-F238E27FC236}">
                <a16:creationId xmlns:a16="http://schemas.microsoft.com/office/drawing/2014/main" id="{06548B0B-8908-4368-A942-C606DAE0624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D3F6DC0A-72A2-4BDE-9E3B-3007F53DC022}"/>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257397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B377-F7AB-487C-B4D1-48BC9C18986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0C05CDE-4EF6-4672-B639-17DB3C741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A60D13-8E56-4919-81EA-BECA6F604E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BD12705-5139-4FBA-8458-26A43C2659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13B152-8C4D-4289-AB40-7060C95A33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3C2491E-B589-4B26-8F0F-73CC68876C60}"/>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8" name="Footer Placeholder 7">
            <a:extLst>
              <a:ext uri="{FF2B5EF4-FFF2-40B4-BE49-F238E27FC236}">
                <a16:creationId xmlns:a16="http://schemas.microsoft.com/office/drawing/2014/main" id="{B10E19B8-3B73-4F32-B39B-F7A64259F97C}"/>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ED5A2F78-6DA4-49F9-BA4E-63BAD3A31647}"/>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326737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DCF0-3BB1-47BA-8916-6A0EA8A8F480}"/>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04CB4D7-CA5E-4767-89BF-5F9E8849305A}"/>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4" name="Footer Placeholder 3">
            <a:extLst>
              <a:ext uri="{FF2B5EF4-FFF2-40B4-BE49-F238E27FC236}">
                <a16:creationId xmlns:a16="http://schemas.microsoft.com/office/drawing/2014/main" id="{9A2F1D7A-CBFB-4790-9E1E-8E9F17EA2FDD}"/>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30AB236B-1C5B-4830-BDF4-DDAB1C4B7BF0}"/>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4870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C047D-6F87-4A3D-B16B-6C1341449BC0}"/>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3" name="Footer Placeholder 2">
            <a:extLst>
              <a:ext uri="{FF2B5EF4-FFF2-40B4-BE49-F238E27FC236}">
                <a16:creationId xmlns:a16="http://schemas.microsoft.com/office/drawing/2014/main" id="{2EE51D8E-A4D4-4E4E-9018-046CE6A38F4A}"/>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653F346D-48ED-4967-9BF0-E8A94525B20F}"/>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312947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0B43-E14E-4232-A776-014A56161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A16F1647-D4D7-4ACC-84D5-67C05A40FB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E6397DB9-6F32-42FD-98F4-5B29DFE0C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1AC66D-ACDC-4605-A996-0FDE334C34B3}"/>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6" name="Footer Placeholder 5">
            <a:extLst>
              <a:ext uri="{FF2B5EF4-FFF2-40B4-BE49-F238E27FC236}">
                <a16:creationId xmlns:a16="http://schemas.microsoft.com/office/drawing/2014/main" id="{3AE38830-44B6-4B80-A9DF-9D9A909560E3}"/>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E6CC2BDD-43EF-4F02-A6E0-BB0940F7AA70}"/>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177960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B6C4-B5AE-4AA3-B1AC-29B6BF288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80978C9-8A5D-4FD1-A23F-920D28BC0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4FBB6871-B348-4E85-83C4-88DA49286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8E2598-A69B-45D4-B0A4-1F48F396CE02}"/>
              </a:ext>
            </a:extLst>
          </p:cNvPr>
          <p:cNvSpPr>
            <a:spLocks noGrp="1"/>
          </p:cNvSpPr>
          <p:nvPr>
            <p:ph type="dt" sz="half" idx="10"/>
          </p:nvPr>
        </p:nvSpPr>
        <p:spPr/>
        <p:txBody>
          <a:bodyPr/>
          <a:lstStyle/>
          <a:p>
            <a:fld id="{D680CDA0-72AF-4534-A498-D42EB088684B}" type="datetimeFigureOut">
              <a:rPr lang="en-NZ" smtClean="0"/>
              <a:t>12/07/2018</a:t>
            </a:fld>
            <a:endParaRPr lang="en-NZ" dirty="0"/>
          </a:p>
        </p:txBody>
      </p:sp>
      <p:sp>
        <p:nvSpPr>
          <p:cNvPr id="6" name="Footer Placeholder 5">
            <a:extLst>
              <a:ext uri="{FF2B5EF4-FFF2-40B4-BE49-F238E27FC236}">
                <a16:creationId xmlns:a16="http://schemas.microsoft.com/office/drawing/2014/main" id="{FCE8297A-E184-4C6C-9861-5806E56E7324}"/>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FE96F98D-0331-404F-BFB1-622D4506ADC3}"/>
              </a:ext>
            </a:extLst>
          </p:cNvPr>
          <p:cNvSpPr>
            <a:spLocks noGrp="1"/>
          </p:cNvSpPr>
          <p:nvPr>
            <p:ph type="sldNum" sz="quarter" idx="12"/>
          </p:nvPr>
        </p:nvSpPr>
        <p:spPr/>
        <p:txBody>
          <a:bodyPr/>
          <a:lstStyle/>
          <a:p>
            <a:fld id="{A1B1D1B0-9B58-4F4B-B918-BCA55ADAE112}" type="slidenum">
              <a:rPr lang="en-NZ" smtClean="0"/>
              <a:t>‹#›</a:t>
            </a:fld>
            <a:endParaRPr lang="en-NZ" dirty="0"/>
          </a:p>
        </p:txBody>
      </p:sp>
    </p:spTree>
    <p:extLst>
      <p:ext uri="{BB962C8B-B14F-4D97-AF65-F5344CB8AC3E}">
        <p14:creationId xmlns:p14="http://schemas.microsoft.com/office/powerpoint/2010/main" val="342246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7609B7-C39D-47CA-940E-F78A5F71C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C96BDE0-1CDC-45B3-81B9-5CC13DB1F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27C0539-829A-4921-845D-17B8CD6F2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0CDA0-72AF-4534-A498-D42EB088684B}" type="datetimeFigureOut">
              <a:rPr lang="en-NZ" smtClean="0"/>
              <a:t>12/07/2018</a:t>
            </a:fld>
            <a:endParaRPr lang="en-NZ" dirty="0"/>
          </a:p>
        </p:txBody>
      </p:sp>
      <p:sp>
        <p:nvSpPr>
          <p:cNvPr id="5" name="Footer Placeholder 4">
            <a:extLst>
              <a:ext uri="{FF2B5EF4-FFF2-40B4-BE49-F238E27FC236}">
                <a16:creationId xmlns:a16="http://schemas.microsoft.com/office/drawing/2014/main" id="{6094AF84-F0E1-458D-9188-815F77216F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2BC81D0F-51AC-4F37-9B70-90FD5A332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1D1B0-9B58-4F4B-B918-BCA55ADAE112}" type="slidenum">
              <a:rPr lang="en-NZ" smtClean="0"/>
              <a:t>‹#›</a:t>
            </a:fld>
            <a:endParaRPr lang="en-NZ" dirty="0"/>
          </a:p>
        </p:txBody>
      </p:sp>
    </p:spTree>
    <p:extLst>
      <p:ext uri="{BB962C8B-B14F-4D97-AF65-F5344CB8AC3E}">
        <p14:creationId xmlns:p14="http://schemas.microsoft.com/office/powerpoint/2010/main" val="103627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5.png"/><Relationship Id="rId5" Type="http://schemas.microsoft.com/office/2007/relationships/hdphoto" Target="../media/hdphoto7.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unsplash.com/photo-1516449104035-60448eaabb5d?ixlib=rb-0.3.5&amp;ixid=eyJhcHBfaWQiOjEyMDd9&amp;s=fbc682dc52bdf209aef963feb1efe873&amp;dpr=1&amp;auto=format&amp;fit=crop&amp;w=1000&amp;q=80&amp;cs=tinysrgb">
            <a:extLst>
              <a:ext uri="{FF2B5EF4-FFF2-40B4-BE49-F238E27FC236}">
                <a16:creationId xmlns:a16="http://schemas.microsoft.com/office/drawing/2014/main" id="{4C001B94-987C-4D46-839A-D5B3AB7068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radius="16"/>
                    </a14:imgEffect>
                  </a14:imgLayer>
                </a14:imgProps>
              </a:ext>
              <a:ext uri="{28A0092B-C50C-407E-A947-70E740481C1C}">
                <a14:useLocalDpi xmlns:a14="http://schemas.microsoft.com/office/drawing/2010/main" val="0"/>
              </a:ext>
            </a:extLst>
          </a:blip>
          <a:srcRect/>
          <a:stretch>
            <a:fillRect/>
          </a:stretch>
        </p:blipFill>
        <p:spPr bwMode="auto">
          <a:xfrm>
            <a:off x="0" y="-6095"/>
            <a:ext cx="12192000" cy="6864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rawing of a face&#10;&#10;Description generated with high confidence">
            <a:extLst>
              <a:ext uri="{FF2B5EF4-FFF2-40B4-BE49-F238E27FC236}">
                <a16:creationId xmlns:a16="http://schemas.microsoft.com/office/drawing/2014/main" id="{4849B1D5-E7FB-4BEC-AA5B-1A242401FFC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1700" y="3958683"/>
            <a:ext cx="3598812" cy="2449267"/>
          </a:xfrm>
          <a:prstGeom prst="rect">
            <a:avLst/>
          </a:prstGeom>
          <a:effectLst>
            <a:outerShdw blurRad="304800" algn="ctr" rotWithShape="0">
              <a:schemeClr val="bg1">
                <a:alpha val="53000"/>
              </a:schemeClr>
            </a:outerShdw>
          </a:effectLst>
        </p:spPr>
      </p:pic>
      <p:sp>
        <p:nvSpPr>
          <p:cNvPr id="6" name="TextBox 5">
            <a:extLst>
              <a:ext uri="{FF2B5EF4-FFF2-40B4-BE49-F238E27FC236}">
                <a16:creationId xmlns:a16="http://schemas.microsoft.com/office/drawing/2014/main" id="{431A4CA1-1CB4-43B3-AD03-D5C49B615851}"/>
              </a:ext>
            </a:extLst>
          </p:cNvPr>
          <p:cNvSpPr txBox="1"/>
          <p:nvPr/>
        </p:nvSpPr>
        <p:spPr>
          <a:xfrm>
            <a:off x="480066" y="4969573"/>
            <a:ext cx="10852726" cy="1569660"/>
          </a:xfrm>
          <a:prstGeom prst="rect">
            <a:avLst/>
          </a:prstGeom>
          <a:noFill/>
          <a:effectLst>
            <a:outerShdw blurRad="203200" dir="10800000" algn="r" rotWithShape="0">
              <a:prstClr val="black">
                <a:alpha val="76000"/>
              </a:prstClr>
            </a:outerShdw>
          </a:effectLst>
        </p:spPr>
        <p:txBody>
          <a:bodyPr wrap="square" rtlCol="0">
            <a:spAutoFit/>
          </a:bodyPr>
          <a:lstStyle/>
          <a:p>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Mohammed Hikmet</a:t>
            </a:r>
          </a:p>
          <a:p>
            <a:r>
              <a:rPr lang="en-GB" sz="2800" dirty="0">
                <a:solidFill>
                  <a:schemeClr val="bg1"/>
                </a:solidFill>
                <a:latin typeface="Arial Black" panose="020B0A04020102020204" pitchFamily="34" charset="0"/>
                <a:ea typeface="Lato Black" panose="020F0502020204030203" pitchFamily="34" charset="0"/>
                <a:cs typeface="Lato Black" panose="020F0502020204030203" pitchFamily="34" charset="0"/>
              </a:rPr>
              <a:t>President – ITS New Zealand</a:t>
            </a:r>
            <a:br>
              <a:rPr lang="en-GB" sz="2800" dirty="0">
                <a:solidFill>
                  <a:schemeClr val="bg1"/>
                </a:solidFill>
                <a:latin typeface="Arial Black" panose="020B0A04020102020204" pitchFamily="34" charset="0"/>
                <a:ea typeface="Lato Black" panose="020F0502020204030203" pitchFamily="34" charset="0"/>
                <a:cs typeface="Lato Black" panose="020F0502020204030203" pitchFamily="34" charset="0"/>
              </a:rPr>
            </a:br>
            <a:r>
              <a:rPr lang="en-GB" sz="2800" dirty="0">
                <a:solidFill>
                  <a:schemeClr val="bg1"/>
                </a:solidFill>
                <a:latin typeface="Arial Black" panose="020B0A04020102020204" pitchFamily="34" charset="0"/>
                <a:ea typeface="Lato Black" panose="020F0502020204030203" pitchFamily="34" charset="0"/>
                <a:cs typeface="Lato Black" panose="020F0502020204030203" pitchFamily="34" charset="0"/>
              </a:rPr>
              <a:t>mhikmet@hmi.co.nz</a:t>
            </a:r>
            <a:endParaRPr lang="en-NZ" sz="2800"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pic>
        <p:nvPicPr>
          <p:cNvPr id="7" name="Picture 6">
            <a:extLst>
              <a:ext uri="{FF2B5EF4-FFF2-40B4-BE49-F238E27FC236}">
                <a16:creationId xmlns:a16="http://schemas.microsoft.com/office/drawing/2014/main" id="{C0831F6A-914A-4BDA-B659-E1BF92FE8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30" y="1701454"/>
            <a:ext cx="2795375" cy="3248345"/>
          </a:xfrm>
          <a:prstGeom prst="rect">
            <a:avLst/>
          </a:prstGeom>
        </p:spPr>
      </p:pic>
      <p:sp>
        <p:nvSpPr>
          <p:cNvPr id="2" name="TextBox 1">
            <a:extLst>
              <a:ext uri="{FF2B5EF4-FFF2-40B4-BE49-F238E27FC236}">
                <a16:creationId xmlns:a16="http://schemas.microsoft.com/office/drawing/2014/main" id="{6648B01C-DA71-4AEC-92C2-EE6F134B24D8}"/>
              </a:ext>
            </a:extLst>
          </p:cNvPr>
          <p:cNvSpPr txBox="1"/>
          <p:nvPr/>
        </p:nvSpPr>
        <p:spPr>
          <a:xfrm>
            <a:off x="1081625" y="186152"/>
            <a:ext cx="9300117" cy="1077218"/>
          </a:xfrm>
          <a:prstGeom prst="rect">
            <a:avLst/>
          </a:prstGeom>
          <a:noFill/>
        </p:spPr>
        <p:txBody>
          <a:bodyPr wrap="square" rtlCol="0">
            <a:spAutoFit/>
          </a:bodyPr>
          <a:lstStyle/>
          <a:p>
            <a:pPr algn="ctr"/>
            <a:r>
              <a:rPr lang="en-NZ" sz="3200" b="1" dirty="0">
                <a:latin typeface="Arial Black" panose="020B0A04020102020204" pitchFamily="34" charset="0"/>
              </a:rPr>
              <a:t>Development of ITS in New Zealand and an Overview at Current AV trials</a:t>
            </a:r>
            <a:endParaRPr lang="en-NZ" sz="6600" b="1" dirty="0">
              <a:latin typeface="Arial Black" panose="020B0A04020102020204" pitchFamily="34" charset="0"/>
            </a:endParaRPr>
          </a:p>
        </p:txBody>
      </p:sp>
    </p:spTree>
    <p:extLst>
      <p:ext uri="{BB962C8B-B14F-4D97-AF65-F5344CB8AC3E}">
        <p14:creationId xmlns:p14="http://schemas.microsoft.com/office/powerpoint/2010/main" val="247274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new zealand">
            <a:extLst>
              <a:ext uri="{FF2B5EF4-FFF2-40B4-BE49-F238E27FC236}">
                <a16:creationId xmlns:a16="http://schemas.microsoft.com/office/drawing/2014/main" id="{88E8D2AD-A78A-46D9-B481-7D97E8E92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133" y="223992"/>
            <a:ext cx="3922438" cy="5949764"/>
          </a:xfrm>
          <a:prstGeom prst="rect">
            <a:avLst/>
          </a:prstGeom>
          <a:solidFill>
            <a:schemeClr val="accent1">
              <a:lumMod val="50000"/>
            </a:schemeClr>
          </a:solidFill>
        </p:spPr>
      </p:pic>
      <p:pic>
        <p:nvPicPr>
          <p:cNvPr id="1026" name="Picture 2" descr="https://images.unsplash.com/photo-1518383672696-00e0604f5e0c?ixlib=rb-0.3.5&amp;ixid=eyJhcHBfaWQiOjEyMDd9&amp;s=42704757168af2e4918db8a7a2a66a11&amp;dpr=1&amp;auto=format&amp;fit=crop&amp;w=1000&amp;q=80&amp;cs=tinysrgb">
            <a:extLst>
              <a:ext uri="{FF2B5EF4-FFF2-40B4-BE49-F238E27FC236}">
                <a16:creationId xmlns:a16="http://schemas.microsoft.com/office/drawing/2014/main" id="{E86926D8-0915-4B34-8FBE-88FA357000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16"/>
                    </a14:imgEffect>
                  </a14:imgLayer>
                </a14:imgProps>
              </a:ext>
              <a:ext uri="{28A0092B-C50C-407E-A947-70E740481C1C}">
                <a14:useLocalDpi xmlns:a14="http://schemas.microsoft.com/office/drawing/2010/main" val="0"/>
              </a:ext>
            </a:extLst>
          </a:blip>
          <a:srcRect t="7813" b="7890"/>
          <a:stretch/>
        </p:blipFill>
        <p:spPr bwMode="auto">
          <a:xfrm>
            <a:off x="600019" y="226771"/>
            <a:ext cx="7549114" cy="5946985"/>
          </a:xfrm>
          <a:prstGeom prst="rect">
            <a:avLst/>
          </a:prstGeom>
          <a:solidFill>
            <a:schemeClr val="accent1">
              <a:lumMod val="50000"/>
            </a:schemeClr>
          </a:solidFill>
          <a:extLst/>
        </p:spPr>
      </p:pic>
      <p:sp>
        <p:nvSpPr>
          <p:cNvPr id="4" name="TextBox 3">
            <a:extLst>
              <a:ext uri="{FF2B5EF4-FFF2-40B4-BE49-F238E27FC236}">
                <a16:creationId xmlns:a16="http://schemas.microsoft.com/office/drawing/2014/main" id="{49194414-F0D7-420C-99B6-9E44C8274AE8}"/>
              </a:ext>
            </a:extLst>
          </p:cNvPr>
          <p:cNvSpPr txBox="1"/>
          <p:nvPr/>
        </p:nvSpPr>
        <p:spPr>
          <a:xfrm>
            <a:off x="600019" y="764711"/>
            <a:ext cx="10852726" cy="4401205"/>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"This country of 4.5 million people has started to churn out some awfully polished, extraordinary products... They're world-class technological achievements - the work of a well-educated, creative people bent on competing on the world stage"</a:t>
            </a:r>
            <a:endPar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6" name="TextBox 5">
            <a:extLst>
              <a:ext uri="{FF2B5EF4-FFF2-40B4-BE49-F238E27FC236}">
                <a16:creationId xmlns:a16="http://schemas.microsoft.com/office/drawing/2014/main" id="{52C178E3-097F-46F3-A817-B138D48A0900}"/>
              </a:ext>
            </a:extLst>
          </p:cNvPr>
          <p:cNvSpPr txBox="1"/>
          <p:nvPr/>
        </p:nvSpPr>
        <p:spPr>
          <a:xfrm>
            <a:off x="669637" y="5389594"/>
            <a:ext cx="10852726" cy="830997"/>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2400" dirty="0">
                <a:solidFill>
                  <a:schemeClr val="bg1"/>
                </a:solidFill>
                <a:latin typeface="Lato" panose="020F0502020204030203" pitchFamily="34" charset="0"/>
                <a:ea typeface="Lato" panose="020F0502020204030203" pitchFamily="34" charset="0"/>
                <a:cs typeface="Lato" panose="020F0502020204030203" pitchFamily="34" charset="0"/>
              </a:rPr>
              <a:t>-Ashlee Vance, American business columnist, author of</a:t>
            </a:r>
            <a:br>
              <a:rPr lang="en-GB" sz="2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2400" dirty="0">
                <a:solidFill>
                  <a:schemeClr val="bg1"/>
                </a:solidFill>
                <a:latin typeface="Lato" panose="020F0502020204030203" pitchFamily="34" charset="0"/>
                <a:ea typeface="Lato" panose="020F0502020204030203" pitchFamily="34" charset="0"/>
                <a:cs typeface="Lato" panose="020F0502020204030203" pitchFamily="34" charset="0"/>
              </a:rPr>
              <a:t>“Elon Musk: Tesla, Space X, and the Quest for a Fantastic Future”</a:t>
            </a:r>
            <a:endParaRPr lang="en-NZ"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0899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5D2FB-2901-4499-9FEB-2E9558E54AF8}"/>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16"/>
                    </a14:imgEffect>
                  </a14:imgLayer>
                </a14:imgProps>
              </a:ext>
            </a:extLst>
          </a:blip>
          <a:srcRect l="70979" b="40554"/>
          <a:stretch/>
        </p:blipFill>
        <p:spPr>
          <a:xfrm>
            <a:off x="0" y="-1"/>
            <a:ext cx="12192000" cy="6927033"/>
          </a:xfrm>
          <a:prstGeom prst="rect">
            <a:avLst/>
          </a:prstGeom>
        </p:spPr>
      </p:pic>
      <p:sp>
        <p:nvSpPr>
          <p:cNvPr id="5" name="TextBox 4">
            <a:extLst>
              <a:ext uri="{FF2B5EF4-FFF2-40B4-BE49-F238E27FC236}">
                <a16:creationId xmlns:a16="http://schemas.microsoft.com/office/drawing/2014/main" id="{75AFF7E8-5154-4B14-848A-528C21972976}"/>
              </a:ext>
            </a:extLst>
          </p:cNvPr>
          <p:cNvSpPr txBox="1"/>
          <p:nvPr/>
        </p:nvSpPr>
        <p:spPr>
          <a:xfrm>
            <a:off x="669637" y="365125"/>
            <a:ext cx="10852726" cy="1077218"/>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Mobility Marketplace</a:t>
            </a:r>
            <a:endPar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a:p>
            <a:pPr algn="ctr"/>
            <a:r>
              <a:rPr lang="en-NZ" sz="2400" b="1" dirty="0">
                <a:solidFill>
                  <a:schemeClr val="bg1"/>
                </a:solidFill>
                <a:latin typeface="Lato" panose="020F0502020204030203" pitchFamily="34" charset="0"/>
                <a:ea typeface="Lato" panose="020F0502020204030203" pitchFamily="34" charset="0"/>
                <a:cs typeface="Lato" panose="020F0502020204030203" pitchFamily="34" charset="0"/>
              </a:rPr>
              <a:t>New Zealand Transport Agency</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6" name="Group 5">
            <a:extLst>
              <a:ext uri="{FF2B5EF4-FFF2-40B4-BE49-F238E27FC236}">
                <a16:creationId xmlns:a16="http://schemas.microsoft.com/office/drawing/2014/main" id="{92C1A22E-D565-4E34-8C60-87052BEE2CAC}"/>
              </a:ext>
            </a:extLst>
          </p:cNvPr>
          <p:cNvGrpSpPr/>
          <p:nvPr/>
        </p:nvGrpSpPr>
        <p:grpSpPr>
          <a:xfrm>
            <a:off x="1616075" y="5271135"/>
            <a:ext cx="8959850" cy="1221740"/>
            <a:chOff x="1460500" y="2965897"/>
            <a:chExt cx="8959850" cy="1221740"/>
          </a:xfrm>
        </p:grpSpPr>
        <p:pic>
          <p:nvPicPr>
            <p:cNvPr id="2052" name="Picture 4" descr="Image result for ridemate">
              <a:extLst>
                <a:ext uri="{FF2B5EF4-FFF2-40B4-BE49-F238E27FC236}">
                  <a16:creationId xmlns:a16="http://schemas.microsoft.com/office/drawing/2014/main" id="{CE4D6013-BC85-4500-95A9-AA18BF1B5C7F}"/>
                </a:ext>
              </a:extLst>
            </p:cNvPr>
            <p:cNvPicPr>
              <a:picLocks noChangeAspect="1" noChangeArrowheads="1"/>
            </p:cNvPicPr>
            <p:nvPr/>
          </p:nvPicPr>
          <p:blipFill>
            <a:blip r:embed="rId6">
              <a:duotone>
                <a:srgbClr val="FFC000">
                  <a:shade val="45000"/>
                  <a:satMod val="135000"/>
                </a:srgbClr>
                <a:prstClr val="white"/>
              </a:duotone>
              <a:extLst>
                <a:ext uri="{BEBA8EAE-BF5A-486C-A8C5-ECC9F3942E4B}">
                  <a14:imgProps xmlns:a14="http://schemas.microsoft.com/office/drawing/2010/main">
                    <a14:imgLayer r:embed="rId7">
                      <a14:imgEffect>
                        <a14:backgroundRemoval t="9744" b="89744" l="5333" r="94500">
                          <a14:foregroundMark x1="91000" y1="57436" x2="91500" y2="53846"/>
                          <a14:foregroundMark x1="93167" y1="65641" x2="94500" y2="62564"/>
                          <a14:foregroundMark x1="24667" y1="31282" x2="25167" y2="31282"/>
                          <a14:foregroundMark x1="9167" y1="23590" x2="3833" y2="45128"/>
                          <a14:foregroundMark x1="3833" y1="45128" x2="5333" y2="70769"/>
                          <a14:foregroundMark x1="9445" y1="67021" x2="9833" y2="66667"/>
                          <a14:foregroundMark x1="5333" y1="70769" x2="6579" y2="69634"/>
                          <a14:foregroundMark x1="9500" y1="66667" x2="9500" y2="67692"/>
                          <a14:foregroundMark x1="5833" y1="68205" x2="6167" y2="68718"/>
                          <a14:foregroundMark x1="6000" y1="68205" x2="6333" y2="68718"/>
                          <a14:backgroundMark x1="7000" y1="69231" x2="7900" y2="67692"/>
                          <a14:backgroundMark x1="8500" y1="67692" x2="8167" y2="68718"/>
                          <a14:backgroundMark x1="7333" y1="69231" x2="6449" y2="68324"/>
                        </a14:backgroundRemoval>
                      </a14:imgEffect>
                    </a14:imgLayer>
                  </a14:imgProps>
                </a:ext>
                <a:ext uri="{28A0092B-C50C-407E-A947-70E740481C1C}">
                  <a14:useLocalDpi xmlns:a14="http://schemas.microsoft.com/office/drawing/2010/main" val="0"/>
                </a:ext>
              </a:extLst>
            </a:blip>
            <a:srcRect/>
            <a:stretch>
              <a:fillRect/>
            </a:stretch>
          </p:blipFill>
          <p:spPr bwMode="auto">
            <a:xfrm>
              <a:off x="1460500" y="2965897"/>
              <a:ext cx="3759200" cy="1221740"/>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Image result for choice nzta">
              <a:extLst>
                <a:ext uri="{FF2B5EF4-FFF2-40B4-BE49-F238E27FC236}">
                  <a16:creationId xmlns:a16="http://schemas.microsoft.com/office/drawing/2014/main" id="{FF7BDD5F-B0CD-49BB-97D1-11C79A5F62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0450" y="2965897"/>
              <a:ext cx="3009900" cy="93306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40A91EE-79F3-4F52-9E3C-2F67D020B2F4}"/>
              </a:ext>
            </a:extLst>
          </p:cNvPr>
          <p:cNvSpPr txBox="1"/>
          <p:nvPr/>
        </p:nvSpPr>
        <p:spPr>
          <a:xfrm>
            <a:off x="669637" y="2079466"/>
            <a:ext cx="10852726" cy="2554545"/>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“RideMate is a world leading real-time mobility app, providing a range of transport information via a free and open marketplace"</a:t>
            </a:r>
            <a:endPar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pic>
        <p:nvPicPr>
          <p:cNvPr id="4" name="RideMate – How the app works">
            <a:hlinkClick r:id="" action="ppaction://media"/>
            <a:extLst>
              <a:ext uri="{FF2B5EF4-FFF2-40B4-BE49-F238E27FC236}">
                <a16:creationId xmlns:a16="http://schemas.microsoft.com/office/drawing/2014/main" id="{672E9614-45EA-4967-AF09-78271FB7F6F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61502" y="-34516"/>
            <a:ext cx="12315005" cy="6927033"/>
          </a:xfrm>
        </p:spPr>
      </p:pic>
    </p:spTree>
    <p:extLst>
      <p:ext uri="{BB962C8B-B14F-4D97-AF65-F5344CB8AC3E}">
        <p14:creationId xmlns:p14="http://schemas.microsoft.com/office/powerpoint/2010/main" val="103957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46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8D852-A7E8-49AC-BDE1-B764F962085B}"/>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16"/>
                    </a14:imgEffect>
                  </a14:imgLayer>
                </a14:imgProps>
              </a:ext>
            </a:extLst>
          </a:blip>
          <a:srcRect t="8989" b="2619"/>
          <a:stretch/>
        </p:blipFill>
        <p:spPr>
          <a:xfrm>
            <a:off x="0" y="0"/>
            <a:ext cx="12192000" cy="6858000"/>
          </a:xfrm>
          <a:prstGeom prst="rect">
            <a:avLst/>
          </a:prstGeom>
        </p:spPr>
      </p:pic>
      <p:sp>
        <p:nvSpPr>
          <p:cNvPr id="5" name="TextBox 4">
            <a:extLst>
              <a:ext uri="{FF2B5EF4-FFF2-40B4-BE49-F238E27FC236}">
                <a16:creationId xmlns:a16="http://schemas.microsoft.com/office/drawing/2014/main" id="{7D0B1C29-EA7F-4C05-9D11-2C84B300A54C}"/>
              </a:ext>
            </a:extLst>
          </p:cNvPr>
          <p:cNvSpPr txBox="1"/>
          <p:nvPr/>
        </p:nvSpPr>
        <p:spPr>
          <a:xfrm>
            <a:off x="669637" y="365125"/>
            <a:ext cx="10852726" cy="1077218"/>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Unmanned Aircraft Management</a:t>
            </a:r>
          </a:p>
          <a:p>
            <a:pPr algn="ctr"/>
            <a:r>
              <a:rPr lang="en-NZ" sz="2400" b="1" dirty="0">
                <a:solidFill>
                  <a:schemeClr val="bg1"/>
                </a:solidFill>
                <a:latin typeface="Lato" panose="020F0502020204030203" pitchFamily="34" charset="0"/>
                <a:ea typeface="Lato" panose="020F0502020204030203" pitchFamily="34" charset="0"/>
                <a:cs typeface="Lato" panose="020F0502020204030203" pitchFamily="34" charset="0"/>
              </a:rPr>
              <a:t>Airways</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1CDDA33-7A0E-424B-AC23-F2F26E013964}"/>
              </a:ext>
            </a:extLst>
          </p:cNvPr>
          <p:cNvSpPr txBox="1"/>
          <p:nvPr/>
        </p:nvSpPr>
        <p:spPr>
          <a:xfrm>
            <a:off x="669637" y="1767006"/>
            <a:ext cx="10852726" cy="3785652"/>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“We’re responsible for controlling all air movements across 30 million square kilometres of airspace in New Zealand and over the Pacific, handling over 1 million air traffic movements a year"</a:t>
            </a:r>
            <a:endPar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pic>
        <p:nvPicPr>
          <p:cNvPr id="6" name="Airways NZ - a safe pair of hands">
            <a:hlinkClick r:id="" action="ppaction://media"/>
            <a:extLst>
              <a:ext uri="{FF2B5EF4-FFF2-40B4-BE49-F238E27FC236}">
                <a16:creationId xmlns:a16="http://schemas.microsoft.com/office/drawing/2014/main" id="{05401F3C-35DC-4600-BEF8-3686284E4E6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7999"/>
          </a:xfrm>
          <a:prstGeom prst="rect">
            <a:avLst/>
          </a:prstGeom>
        </p:spPr>
      </p:pic>
    </p:spTree>
    <p:extLst>
      <p:ext uri="{BB962C8B-B14F-4D97-AF65-F5344CB8AC3E}">
        <p14:creationId xmlns:p14="http://schemas.microsoft.com/office/powerpoint/2010/main" val="106665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43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ora.aero/wp-content/uploads/2018/02/Landing_3.jpg">
            <a:extLst>
              <a:ext uri="{FF2B5EF4-FFF2-40B4-BE49-F238E27FC236}">
                <a16:creationId xmlns:a16="http://schemas.microsoft.com/office/drawing/2014/main" id="{04286F92-D769-47F7-A76D-050F834274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Blur radius="16"/>
                    </a14:imgEffect>
                  </a14:imgLayer>
                </a14:imgProps>
              </a:ext>
              <a:ext uri="{28A0092B-C50C-407E-A947-70E740481C1C}">
                <a14:useLocalDpi xmlns:a14="http://schemas.microsoft.com/office/drawing/2010/main" val="0"/>
              </a:ext>
            </a:extLst>
          </a:blip>
          <a:srcRect t="12396" b="37643"/>
          <a:stretch/>
        </p:blipFill>
        <p:spPr bwMode="auto">
          <a:xfrm>
            <a:off x="0" y="0"/>
            <a:ext cx="12192000" cy="6863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3336AC-3870-4B98-860E-06296206A875}"/>
              </a:ext>
            </a:extLst>
          </p:cNvPr>
          <p:cNvSpPr txBox="1"/>
          <p:nvPr/>
        </p:nvSpPr>
        <p:spPr>
          <a:xfrm>
            <a:off x="669637" y="365125"/>
            <a:ext cx="10852726" cy="1077218"/>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Personal Air Transport</a:t>
            </a:r>
          </a:p>
          <a:p>
            <a:pPr algn="ctr"/>
            <a:r>
              <a:rPr lang="en-NZ" sz="2400" b="1" dirty="0">
                <a:solidFill>
                  <a:schemeClr val="bg1"/>
                </a:solidFill>
                <a:latin typeface="Lato" panose="020F0502020204030203" pitchFamily="34" charset="0"/>
                <a:ea typeface="Lato" panose="020F0502020204030203" pitchFamily="34" charset="0"/>
                <a:cs typeface="Lato" panose="020F0502020204030203" pitchFamily="34" charset="0"/>
              </a:rPr>
              <a:t>Zephyr Airworks / Kittyhawk</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544FC271-1C65-4738-9FB3-F8CBBD14D298}"/>
              </a:ext>
            </a:extLst>
          </p:cNvPr>
          <p:cNvSpPr txBox="1"/>
          <p:nvPr/>
        </p:nvSpPr>
        <p:spPr>
          <a:xfrm>
            <a:off x="669637" y="2883503"/>
            <a:ext cx="10852726" cy="1323439"/>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“What if flying across town was as easy as hopping in a rideshare?”</a:t>
            </a:r>
            <a:endPar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pic>
        <p:nvPicPr>
          <p:cNvPr id="4" name="Meet Cora">
            <a:hlinkClick r:id="" action="ppaction://media"/>
            <a:extLst>
              <a:ext uri="{FF2B5EF4-FFF2-40B4-BE49-F238E27FC236}">
                <a16:creationId xmlns:a16="http://schemas.microsoft.com/office/drawing/2014/main" id="{5F7AF7A4-CAAE-4B0D-87DF-332EEBAA40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69263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65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016661-370E-4FA0-8B0B-BA28C6FDDBE4}"/>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16"/>
                    </a14:imgEffect>
                  </a14:imgLayer>
                </a14:imgProps>
              </a:ext>
            </a:extLst>
          </a:blip>
          <a:srcRect l="41625" t="-23" r="29374" b="42565"/>
          <a:stretch/>
        </p:blipFill>
        <p:spPr>
          <a:xfrm>
            <a:off x="-143435" y="0"/>
            <a:ext cx="12478871" cy="6858000"/>
          </a:xfrm>
          <a:prstGeom prst="rect">
            <a:avLst/>
          </a:prstGeom>
        </p:spPr>
      </p:pic>
      <p:sp>
        <p:nvSpPr>
          <p:cNvPr id="5" name="TextBox 4">
            <a:extLst>
              <a:ext uri="{FF2B5EF4-FFF2-40B4-BE49-F238E27FC236}">
                <a16:creationId xmlns:a16="http://schemas.microsoft.com/office/drawing/2014/main" id="{99E54106-DAF8-48DC-9986-F1FF9087A69A}"/>
              </a:ext>
            </a:extLst>
          </p:cNvPr>
          <p:cNvSpPr txBox="1"/>
          <p:nvPr/>
        </p:nvSpPr>
        <p:spPr>
          <a:xfrm>
            <a:off x="669637" y="365125"/>
            <a:ext cx="10852726" cy="1077218"/>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Paxston Electric Vehicles</a:t>
            </a:r>
          </a:p>
          <a:p>
            <a:pPr algn="ctr"/>
            <a:r>
              <a:rPr lang="en-NZ" sz="2400" b="1" dirty="0">
                <a:solidFill>
                  <a:schemeClr val="bg1"/>
                </a:solidFill>
                <a:latin typeface="Lato" panose="020F0502020204030203" pitchFamily="34" charset="0"/>
                <a:ea typeface="Lato" panose="020F0502020204030203" pitchFamily="34" charset="0"/>
                <a:cs typeface="Lato" panose="020F0502020204030203" pitchFamily="34" charset="0"/>
              </a:rPr>
              <a:t>New Zealand Post</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86FB413-97CA-4D84-8BD8-009B2E02D4D0}"/>
              </a:ext>
            </a:extLst>
          </p:cNvPr>
          <p:cNvSpPr txBox="1"/>
          <p:nvPr/>
        </p:nvSpPr>
        <p:spPr>
          <a:xfrm>
            <a:off x="669637" y="1843950"/>
            <a:ext cx="10852726" cy="3785652"/>
          </a:xfrm>
          <a:prstGeom prst="rect">
            <a:avLst/>
          </a:prstGeom>
          <a:noFill/>
          <a:effectLst>
            <a:outerShdw blurRad="203200" dir="10800000" algn="r" rotWithShape="0">
              <a:prstClr val="black">
                <a:alpha val="76000"/>
              </a:prstClr>
            </a:outerShdw>
          </a:effectLst>
        </p:spPr>
        <p:txBody>
          <a:bodyPr wrap="square" rtlCol="0">
            <a:spAutoFit/>
          </a:bodyPr>
          <a:lstStyle/>
          <a:p>
            <a:pPr algn="ctr"/>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“NZ Post has introduced 500 electric vehicles into its delivery fleet to reduce the carbon emissions of every parcel it delivers. It now has the biggest electric vehicle fleet in New Zealand"</a:t>
            </a:r>
            <a:endParaRPr lang="en-NZ"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pic>
        <p:nvPicPr>
          <p:cNvPr id="8" name="Introducing the Generation 2 Paxster">
            <a:hlinkClick r:id="" action="ppaction://media"/>
            <a:extLst>
              <a:ext uri="{FF2B5EF4-FFF2-40B4-BE49-F238E27FC236}">
                <a16:creationId xmlns:a16="http://schemas.microsoft.com/office/drawing/2014/main" id="{FEA3FBD2-26F2-429A-8154-A48C5EA6B9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42104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mediacall" presetSubtype="0" fill="hold" nodeType="withEffect">
                                  <p:stCondLst>
                                    <p:cond delay="0"/>
                                  </p:stCondLst>
                                  <p:childTnLst>
                                    <p:cmd type="call" cmd="playFrom(0.0)">
                                      <p:cBhvr>
                                        <p:cTn id="9" dur="577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unsplash.com/photo-1516449104035-60448eaabb5d?ixlib=rb-0.3.5&amp;ixid=eyJhcHBfaWQiOjEyMDd9&amp;s=fbc682dc52bdf209aef963feb1efe873&amp;dpr=1&amp;auto=format&amp;fit=crop&amp;w=1000&amp;q=80&amp;cs=tinysrgb">
            <a:extLst>
              <a:ext uri="{FF2B5EF4-FFF2-40B4-BE49-F238E27FC236}">
                <a16:creationId xmlns:a16="http://schemas.microsoft.com/office/drawing/2014/main" id="{4C001B94-987C-4D46-839A-D5B3AB7068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radius="16"/>
                    </a14:imgEffect>
                  </a14:imgLayer>
                </a14:imgProps>
              </a:ext>
              <a:ext uri="{28A0092B-C50C-407E-A947-70E740481C1C}">
                <a14:useLocalDpi xmlns:a14="http://schemas.microsoft.com/office/drawing/2010/main" val="0"/>
              </a:ext>
            </a:extLst>
          </a:blip>
          <a:srcRect/>
          <a:stretch>
            <a:fillRect/>
          </a:stretch>
        </p:blipFill>
        <p:spPr bwMode="auto">
          <a:xfrm>
            <a:off x="0" y="-6095"/>
            <a:ext cx="12192000" cy="6864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rawing of a face&#10;&#10;Description generated with high confidence">
            <a:extLst>
              <a:ext uri="{FF2B5EF4-FFF2-40B4-BE49-F238E27FC236}">
                <a16:creationId xmlns:a16="http://schemas.microsoft.com/office/drawing/2014/main" id="{4849B1D5-E7FB-4BEC-AA5B-1A242401FFC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0241" y="2031515"/>
            <a:ext cx="7091759" cy="4826485"/>
          </a:xfrm>
          <a:prstGeom prst="rect">
            <a:avLst/>
          </a:prstGeom>
          <a:effectLst>
            <a:outerShdw blurRad="304800" algn="ctr" rotWithShape="0">
              <a:schemeClr val="bg1">
                <a:alpha val="53000"/>
              </a:schemeClr>
            </a:outerShdw>
          </a:effectLst>
        </p:spPr>
      </p:pic>
      <p:sp>
        <p:nvSpPr>
          <p:cNvPr id="6" name="TextBox 5">
            <a:extLst>
              <a:ext uri="{FF2B5EF4-FFF2-40B4-BE49-F238E27FC236}">
                <a16:creationId xmlns:a16="http://schemas.microsoft.com/office/drawing/2014/main" id="{431A4CA1-1CB4-43B3-AD03-D5C49B615851}"/>
              </a:ext>
            </a:extLst>
          </p:cNvPr>
          <p:cNvSpPr txBox="1"/>
          <p:nvPr/>
        </p:nvSpPr>
        <p:spPr>
          <a:xfrm>
            <a:off x="669637" y="443324"/>
            <a:ext cx="10852726" cy="1569660"/>
          </a:xfrm>
          <a:prstGeom prst="rect">
            <a:avLst/>
          </a:prstGeom>
          <a:noFill/>
          <a:effectLst>
            <a:outerShdw blurRad="203200" dir="10800000" algn="r" rotWithShape="0">
              <a:prstClr val="black">
                <a:alpha val="76000"/>
              </a:prstClr>
            </a:outerShdw>
          </a:effectLst>
        </p:spPr>
        <p:txBody>
          <a:bodyPr wrap="square" rtlCol="0">
            <a:spAutoFit/>
          </a:bodyPr>
          <a:lstStyle/>
          <a:p>
            <a:r>
              <a:rPr lang="en-GB" sz="40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Mohammed Hikmet</a:t>
            </a:r>
          </a:p>
          <a:p>
            <a:r>
              <a:rPr lang="en-GB" sz="2800" dirty="0">
                <a:solidFill>
                  <a:schemeClr val="bg1"/>
                </a:solidFill>
                <a:latin typeface="Arial Black" panose="020B0A04020102020204" pitchFamily="34" charset="0"/>
                <a:ea typeface="Lato Black" panose="020F0502020204030203" pitchFamily="34" charset="0"/>
                <a:cs typeface="Lato Black" panose="020F0502020204030203" pitchFamily="34" charset="0"/>
              </a:rPr>
              <a:t>President – ITS New Zealand</a:t>
            </a:r>
            <a:br>
              <a:rPr lang="en-GB" sz="2800" dirty="0">
                <a:solidFill>
                  <a:schemeClr val="bg1"/>
                </a:solidFill>
                <a:latin typeface="Arial Black" panose="020B0A04020102020204" pitchFamily="34" charset="0"/>
                <a:ea typeface="Lato Black" panose="020F0502020204030203" pitchFamily="34" charset="0"/>
                <a:cs typeface="Lato Black" panose="020F0502020204030203" pitchFamily="34" charset="0"/>
              </a:rPr>
            </a:br>
            <a:r>
              <a:rPr lang="en-GB" sz="2800" dirty="0">
                <a:solidFill>
                  <a:schemeClr val="bg1"/>
                </a:solidFill>
                <a:latin typeface="Arial Black" panose="020B0A04020102020204" pitchFamily="34" charset="0"/>
                <a:ea typeface="Lato Black" panose="020F0502020204030203" pitchFamily="34" charset="0"/>
                <a:cs typeface="Lato Black" panose="020F0502020204030203" pitchFamily="34" charset="0"/>
              </a:rPr>
              <a:t>mhikmet@hmi.co.nz</a:t>
            </a:r>
            <a:endParaRPr lang="en-NZ" sz="2800"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pic>
        <p:nvPicPr>
          <p:cNvPr id="3" name="Picture 2">
            <a:extLst>
              <a:ext uri="{FF2B5EF4-FFF2-40B4-BE49-F238E27FC236}">
                <a16:creationId xmlns:a16="http://schemas.microsoft.com/office/drawing/2014/main" id="{438A38FD-D6F2-4F5C-B3C0-742AD25DC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37" y="2327022"/>
            <a:ext cx="2795375" cy="3248345"/>
          </a:xfrm>
          <a:prstGeom prst="rect">
            <a:avLst/>
          </a:prstGeom>
        </p:spPr>
      </p:pic>
    </p:spTree>
    <p:extLst>
      <p:ext uri="{BB962C8B-B14F-4D97-AF65-F5344CB8AC3E}">
        <p14:creationId xmlns:p14="http://schemas.microsoft.com/office/powerpoint/2010/main" val="164289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1469</TotalTime>
  <Words>206</Words>
  <Application>Microsoft Office PowerPoint</Application>
  <PresentationFormat>ワイド画面</PresentationFormat>
  <Paragraphs>19</Paragraphs>
  <Slides>7</Slides>
  <Notes>0</Notes>
  <HiddenSlides>0</HiddenSlides>
  <MMClips>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vt:i4>
      </vt:variant>
    </vt:vector>
  </HeadingPairs>
  <TitlesOfParts>
    <vt:vector size="14" baseType="lpstr">
      <vt:lpstr>Lato</vt:lpstr>
      <vt:lpstr>Lato Black</vt:lpstr>
      <vt:lpstr>Arial</vt:lpstr>
      <vt:lpstr>Arial Black</vt:lpstr>
      <vt:lpstr>Calibri</vt:lpstr>
      <vt:lpstr>Calibri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Mahmood Hikmet</dc:creator>
  <cp:lastModifiedBy>世木 隆明</cp:lastModifiedBy>
  <cp:revision>31</cp:revision>
  <dcterms:created xsi:type="dcterms:W3CDTF">2018-05-04T02:23:57Z</dcterms:created>
  <dcterms:modified xsi:type="dcterms:W3CDTF">2018-07-12T07:16:49Z</dcterms:modified>
</cp:coreProperties>
</file>